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6" r:id="rId8"/>
    <p:sldId id="260" r:id="rId9"/>
    <p:sldId id="264" r:id="rId10"/>
    <p:sldId id="265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9C3AC-3F31-407A-8D2D-97DFFAB328BB}" type="datetimeFigureOut">
              <a:rPr lang="nl-NL" smtClean="0"/>
              <a:t>6-10-2015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A9947-5261-4935-B049-58386CB5C718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470025"/>
          </a:xfrm>
        </p:spPr>
        <p:txBody>
          <a:bodyPr>
            <a:noAutofit/>
          </a:bodyPr>
          <a:lstStyle/>
          <a:p>
            <a:r>
              <a:rPr lang="nl-NL" sz="6600" dirty="0" smtClean="0">
                <a:solidFill>
                  <a:srgbClr val="FFC000"/>
                </a:solidFill>
                <a:latin typeface="Century Gothic" pitchFamily="34" charset="0"/>
              </a:rPr>
              <a:t>Redding, Loon &amp; Kroon</a:t>
            </a:r>
            <a:endParaRPr lang="nl-NL" sz="6600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03648" y="4221088"/>
            <a:ext cx="6400800" cy="1752600"/>
          </a:xfrm>
          <a:solidFill>
            <a:schemeClr val="tx2">
              <a:lumMod val="5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nl-NL" i="1" dirty="0" smtClean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/>
              </a:rPr>
              <a:t>En onze </a:t>
            </a:r>
            <a:r>
              <a:rPr lang="nl-NL" i="1" dirty="0" err="1" smtClean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/>
              </a:rPr>
              <a:t>Heere</a:t>
            </a:r>
            <a:r>
              <a:rPr lang="nl-NL" i="1" dirty="0" smtClean="0">
                <a:solidFill>
                  <a:schemeClr val="bg1"/>
                </a:solidFill>
                <a:latin typeface="Century Gothic" pitchFamily="34" charset="0"/>
                <a:ea typeface="Calibri"/>
                <a:cs typeface="Times New Roman"/>
              </a:rPr>
              <a:t> Jezus Christus Zelf en onze God en Vader, Die ons heeft liefgehad en ons een eeuwige troost en goede hoop gegeven heeft uit genade,</a:t>
            </a:r>
            <a:endParaRPr lang="nl-NL" i="1" dirty="0">
              <a:solidFill>
                <a:schemeClr val="bg1"/>
              </a:solidFill>
              <a:latin typeface="Century Gothic" pitchFamily="34" charset="0"/>
              <a:ea typeface="Calibri"/>
              <a:cs typeface="Times New Roman"/>
            </a:endParaRPr>
          </a:p>
          <a:p>
            <a:r>
              <a:rPr lang="nl-NL" i="1" dirty="0" smtClean="0">
                <a:solidFill>
                  <a:schemeClr val="bg1"/>
                </a:solidFill>
                <a:latin typeface="Century Gothic" pitchFamily="34" charset="0"/>
              </a:rPr>
              <a:t>moge </a:t>
            </a:r>
            <a:r>
              <a:rPr lang="nl-NL" i="1" dirty="0">
                <a:solidFill>
                  <a:schemeClr val="bg1"/>
                </a:solidFill>
                <a:latin typeface="Century Gothic" pitchFamily="34" charset="0"/>
              </a:rPr>
              <a:t>uw harten vertroosten  en u in elk goed </a:t>
            </a:r>
            <a:r>
              <a:rPr lang="nl-NL" i="1" dirty="0" smtClean="0">
                <a:solidFill>
                  <a:schemeClr val="bg1"/>
                </a:solidFill>
                <a:latin typeface="Century Gothic" pitchFamily="34" charset="0"/>
              </a:rPr>
              <a:t>woord en werk. (2 </a:t>
            </a:r>
            <a:r>
              <a:rPr lang="nl-NL" i="1" dirty="0" err="1" smtClean="0">
                <a:solidFill>
                  <a:schemeClr val="bg1"/>
                </a:solidFill>
                <a:latin typeface="Century Gothic" pitchFamily="34" charset="0"/>
              </a:rPr>
              <a:t>Thes</a:t>
            </a:r>
            <a:r>
              <a:rPr lang="nl-NL" i="1" dirty="0" smtClean="0">
                <a:solidFill>
                  <a:schemeClr val="bg1"/>
                </a:solidFill>
                <a:latin typeface="Century Gothic" pitchFamily="34" charset="0"/>
              </a:rPr>
              <a:t> 2:16-17)</a:t>
            </a:r>
            <a:endParaRPr lang="nl-NL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4" name="Afbeelding 3" descr="prince-crow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556792"/>
            <a:ext cx="2172745" cy="216024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Afbeelding 4" descr="prince-crow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700808"/>
            <a:ext cx="2118360" cy="210616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4-puntige ster 6"/>
          <p:cNvSpPr/>
          <p:nvPr/>
        </p:nvSpPr>
        <p:spPr>
          <a:xfrm>
            <a:off x="7956376" y="188640"/>
            <a:ext cx="554360" cy="653752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4-puntige ster 7"/>
          <p:cNvSpPr/>
          <p:nvPr/>
        </p:nvSpPr>
        <p:spPr>
          <a:xfrm>
            <a:off x="5580112" y="188640"/>
            <a:ext cx="554360" cy="698376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6000" i="1" dirty="0" smtClean="0">
                <a:solidFill>
                  <a:srgbClr val="FFC000"/>
                </a:solidFill>
                <a:latin typeface="Century Gothic" pitchFamily="34" charset="0"/>
              </a:rPr>
              <a:t>Wat een grote Verlossing </a:t>
            </a:r>
            <a:r>
              <a:rPr lang="nl-NL" sz="2800" i="1" dirty="0" smtClean="0">
                <a:solidFill>
                  <a:srgbClr val="FFC000"/>
                </a:solidFill>
                <a:latin typeface="Century Gothic" pitchFamily="34" charset="0"/>
              </a:rPr>
              <a:t>(extern)</a:t>
            </a:r>
            <a:endParaRPr lang="nl-NL" sz="60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nl-NL" sz="2000" b="1" i="1" dirty="0" smtClean="0">
                <a:solidFill>
                  <a:schemeClr val="bg1"/>
                </a:solidFill>
                <a:latin typeface="Century Gothic" pitchFamily="34" charset="0"/>
              </a:rPr>
              <a:t>eens en voor altijd gered van:</a:t>
            </a:r>
          </a:p>
          <a:p>
            <a:pPr>
              <a:buNone/>
            </a:pPr>
            <a:r>
              <a:rPr lang="nl-NL" sz="2000" b="1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nl-NL" sz="2000" i="1" dirty="0" smtClean="0">
                <a:solidFill>
                  <a:srgbClr val="FF0000"/>
                </a:solidFill>
                <a:latin typeface="Century Gothic" pitchFamily="34" charset="0"/>
              </a:rPr>
              <a:t>(Wat met Jezus is gebeurd gebeurde met ons!)</a:t>
            </a:r>
          </a:p>
          <a:p>
            <a:pPr>
              <a:buNone/>
            </a:pPr>
            <a:endParaRPr lang="nl-NL" sz="2000" dirty="0">
              <a:solidFill>
                <a:srgbClr val="FFFF00"/>
              </a:solidFill>
            </a:endParaRPr>
          </a:p>
          <a:p>
            <a:r>
              <a:rPr lang="nl-NL" sz="2000" i="1" dirty="0">
                <a:solidFill>
                  <a:srgbClr val="FFFF00"/>
                </a:solidFill>
                <a:latin typeface="Century Gothic" pitchFamily="34" charset="0"/>
              </a:rPr>
              <a:t>D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ood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</a:t>
            </a:r>
            <a:r>
              <a:rPr lang="nl-NL" sz="1600" i="1" dirty="0">
                <a:solidFill>
                  <a:schemeClr val="bg1"/>
                </a:solidFill>
                <a:latin typeface="Century Gothic" pitchFamily="34" charset="0"/>
              </a:rPr>
              <a:t>J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oh 11:25-26)</a:t>
            </a:r>
            <a:endParaRPr lang="nl-NL" sz="20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i="1" dirty="0">
                <a:solidFill>
                  <a:srgbClr val="FFFF00"/>
                </a:solidFill>
                <a:latin typeface="Century Gothic" pitchFamily="34" charset="0"/>
              </a:rPr>
              <a:t>H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el   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 (Joh 10:28)</a:t>
            </a:r>
            <a:endParaRPr lang="nl-NL" sz="20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i="1" dirty="0">
                <a:solidFill>
                  <a:srgbClr val="FFFF00"/>
                </a:solidFill>
                <a:latin typeface="Century Gothic" pitchFamily="34" charset="0"/>
              </a:rPr>
              <a:t>W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ereld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(Gal 6:14)</a:t>
            </a:r>
            <a:endParaRPr lang="nl-NL" sz="20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i="1" dirty="0">
                <a:solidFill>
                  <a:srgbClr val="FFFF00"/>
                </a:solidFill>
                <a:latin typeface="Century Gothic" pitchFamily="34" charset="0"/>
              </a:rPr>
              <a:t>Z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onde          </a:t>
            </a:r>
            <a:r>
              <a:rPr lang="nl-NL" sz="1800" i="1" dirty="0" smtClean="0">
                <a:solidFill>
                  <a:schemeClr val="bg1"/>
                </a:solidFill>
                <a:latin typeface="Century Gothic" pitchFamily="34" charset="0"/>
              </a:rPr>
              <a:t>(</a:t>
            </a:r>
            <a:r>
              <a:rPr lang="nl-NL" sz="1800" i="1" dirty="0" err="1">
                <a:solidFill>
                  <a:schemeClr val="bg1"/>
                </a:solidFill>
                <a:latin typeface="Century Gothic" pitchFamily="34" charset="0"/>
              </a:rPr>
              <a:t>R</a:t>
            </a:r>
            <a:r>
              <a:rPr lang="nl-NL" sz="1800" i="1" dirty="0" err="1" smtClean="0">
                <a:solidFill>
                  <a:schemeClr val="bg1"/>
                </a:solidFill>
                <a:latin typeface="Century Gothic" pitchFamily="34" charset="0"/>
              </a:rPr>
              <a:t>om</a:t>
            </a:r>
            <a:r>
              <a:rPr lang="nl-NL" sz="1800" i="1" dirty="0" smtClean="0">
                <a:solidFill>
                  <a:schemeClr val="bg1"/>
                </a:solidFill>
                <a:latin typeface="Century Gothic" pitchFamily="34" charset="0"/>
              </a:rPr>
              <a:t> 6:6-11)</a:t>
            </a:r>
            <a:endParaRPr lang="nl-NL" sz="2000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i="1" dirty="0">
                <a:solidFill>
                  <a:srgbClr val="FFFF00"/>
                </a:solidFill>
                <a:latin typeface="Century Gothic" pitchFamily="34" charset="0"/>
              </a:rPr>
              <a:t>W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et        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</a:t>
            </a:r>
            <a:r>
              <a:rPr lang="nl-NL" sz="1600" i="1" dirty="0" err="1">
                <a:solidFill>
                  <a:schemeClr val="bg1"/>
                </a:solidFill>
                <a:latin typeface="Century Gothic" pitchFamily="34" charset="0"/>
              </a:rPr>
              <a:t>R</a:t>
            </a:r>
            <a:r>
              <a:rPr lang="nl-NL" sz="1600" i="1" dirty="0" err="1" smtClean="0">
                <a:solidFill>
                  <a:schemeClr val="bg1"/>
                </a:solidFill>
                <a:latin typeface="Century Gothic" pitchFamily="34" charset="0"/>
              </a:rPr>
              <a:t>om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 7:6)</a:t>
            </a:r>
            <a:endParaRPr lang="nl-NL" sz="2000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4" name="Afbeelding 3" descr="cropped-web-site-header-page-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789040"/>
            <a:ext cx="4067944" cy="266429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000" i="1" dirty="0" smtClean="0">
                <a:solidFill>
                  <a:srgbClr val="FFC000"/>
                </a:solidFill>
                <a:latin typeface="Century Gothic" pitchFamily="34" charset="0"/>
              </a:rPr>
              <a:t>Het </a:t>
            </a:r>
            <a:r>
              <a:rPr lang="nl-NL" sz="4000" i="1" dirty="0" err="1" smtClean="0">
                <a:solidFill>
                  <a:srgbClr val="FFC000"/>
                </a:solidFill>
                <a:latin typeface="Century Gothic" pitchFamily="34" charset="0"/>
              </a:rPr>
              <a:t>Zonde-probleem</a:t>
            </a:r>
            <a:r>
              <a:rPr lang="nl-NL" sz="4000" i="1" dirty="0" smtClean="0">
                <a:solidFill>
                  <a:srgbClr val="FFC000"/>
                </a:solidFill>
                <a:latin typeface="Century Gothic" pitchFamily="34" charset="0"/>
              </a:rPr>
              <a:t> volledig Opgelost!</a:t>
            </a:r>
            <a:endParaRPr lang="nl-NL" sz="40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741987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nl-NL" sz="2000" b="1" i="1" dirty="0" smtClean="0">
                <a:solidFill>
                  <a:schemeClr val="bg1"/>
                </a:solidFill>
                <a:latin typeface="Century Gothic" pitchFamily="34" charset="0"/>
              </a:rPr>
              <a:t>Volledig Verlost van:  *</a:t>
            </a:r>
            <a:r>
              <a:rPr lang="nl-NL" sz="2000" b="1" i="1" dirty="0" smtClean="0">
                <a:solidFill>
                  <a:srgbClr val="FF0000"/>
                </a:solidFill>
                <a:latin typeface="Century Gothic" pitchFamily="34" charset="0"/>
              </a:rPr>
              <a:t>(</a:t>
            </a:r>
            <a:r>
              <a:rPr lang="nl-NL" sz="2000" i="1" dirty="0" smtClean="0">
                <a:solidFill>
                  <a:srgbClr val="FF0000"/>
                </a:solidFill>
                <a:latin typeface="Century Gothic" pitchFamily="34" charset="0"/>
              </a:rPr>
              <a:t>alle effecten van de zondeval)</a:t>
            </a:r>
          </a:p>
          <a:p>
            <a:pPr>
              <a:buNone/>
            </a:pPr>
            <a:endParaRPr lang="nl-NL" sz="2000" b="1" i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b="1" i="1" dirty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b="1" i="1" dirty="0">
              <a:solidFill>
                <a:schemeClr val="bg1"/>
              </a:solidFill>
              <a:latin typeface="Century Gothic" pitchFamily="34" charset="0"/>
            </a:endParaRPr>
          </a:p>
          <a:p>
            <a:r>
              <a:rPr lang="nl-NL" sz="2000" i="1" dirty="0" err="1" smtClean="0">
                <a:solidFill>
                  <a:srgbClr val="FFFF00"/>
                </a:solidFill>
                <a:latin typeface="Century Gothic" pitchFamily="34" charset="0"/>
              </a:rPr>
              <a:t>Hamartia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 / Zonde </a:t>
            </a:r>
            <a:r>
              <a:rPr lang="nl-NL" sz="2000" i="1" dirty="0" smtClean="0">
                <a:solidFill>
                  <a:schemeClr val="bg1"/>
                </a:solidFill>
                <a:latin typeface="Century Gothic" pitchFamily="34" charset="0"/>
              </a:rPr>
              <a:t>natuur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                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(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Rom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8:3,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9:26)   </a:t>
            </a: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i="1" dirty="0" err="1" smtClean="0">
                <a:solidFill>
                  <a:srgbClr val="FFFF00"/>
                </a:solidFill>
                <a:latin typeface="Century Gothic" pitchFamily="34" charset="0"/>
              </a:rPr>
              <a:t>Hamartia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  / Zonden </a:t>
            </a:r>
            <a:r>
              <a:rPr lang="nl-NL" sz="2000" i="1" dirty="0" smtClean="0">
                <a:solidFill>
                  <a:schemeClr val="bg1"/>
                </a:solidFill>
                <a:latin typeface="Century Gothic" pitchFamily="34" charset="0"/>
              </a:rPr>
              <a:t>daden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    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(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1:3,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7:27,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10:12, Kol 1:14)</a:t>
            </a: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i="1" dirty="0" err="1" smtClean="0">
                <a:solidFill>
                  <a:srgbClr val="FFFF00"/>
                </a:solidFill>
                <a:latin typeface="Century Gothic" pitchFamily="34" charset="0"/>
              </a:rPr>
              <a:t>Paraptoma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  / Overtredingen   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(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efe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1:7,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Rom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4:25, 2 Cor 5:19,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Rom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6:14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)</a:t>
            </a: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i="1" dirty="0" err="1" smtClean="0">
                <a:solidFill>
                  <a:srgbClr val="FFFF00"/>
                </a:solidFill>
                <a:latin typeface="Century Gothic" pitchFamily="34" charset="0"/>
              </a:rPr>
              <a:t>Anomia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  / Wetteloosheden               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(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Rom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4:7,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8:12)</a:t>
            </a: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nl-NL" sz="3600" i="1" dirty="0" smtClean="0">
                <a:solidFill>
                  <a:srgbClr val="FFC000"/>
                </a:solidFill>
                <a:latin typeface="Century Gothic" pitchFamily="34" charset="0"/>
              </a:rPr>
              <a:t>#3  </a:t>
            </a:r>
            <a:r>
              <a:rPr lang="nl-NL" sz="3600" i="1" dirty="0" err="1" smtClean="0">
                <a:solidFill>
                  <a:srgbClr val="FFC000"/>
                </a:solidFill>
                <a:latin typeface="Century Gothic" pitchFamily="34" charset="0"/>
              </a:rPr>
              <a:t>voudige</a:t>
            </a:r>
            <a:r>
              <a:rPr lang="nl-NL" sz="3600" i="1" dirty="0" smtClean="0">
                <a:solidFill>
                  <a:srgbClr val="FFC000"/>
                </a:solidFill>
                <a:latin typeface="Century Gothic" pitchFamily="34" charset="0"/>
              </a:rPr>
              <a:t> Verlossing</a:t>
            </a:r>
            <a:br>
              <a:rPr lang="nl-NL" sz="3600" i="1" dirty="0" smtClean="0">
                <a:solidFill>
                  <a:srgbClr val="FFC000"/>
                </a:solidFill>
                <a:latin typeface="Century Gothic" pitchFamily="34" charset="0"/>
              </a:rPr>
            </a:br>
            <a:r>
              <a:rPr lang="nl-NL" sz="3600" i="1" dirty="0" smtClean="0">
                <a:solidFill>
                  <a:srgbClr val="FFC000"/>
                </a:solidFill>
                <a:latin typeface="Century Gothic" pitchFamily="34" charset="0"/>
              </a:rPr>
              <a:t>We </a:t>
            </a:r>
            <a:r>
              <a:rPr lang="nl-NL" sz="3600" i="1" dirty="0" smtClean="0">
                <a:solidFill>
                  <a:srgbClr val="FFFF00"/>
                </a:solidFill>
                <a:latin typeface="Century Gothic" pitchFamily="34" charset="0"/>
              </a:rPr>
              <a:t>zijn</a:t>
            </a:r>
            <a:r>
              <a:rPr lang="nl-NL" sz="3600" i="1" dirty="0" smtClean="0">
                <a:solidFill>
                  <a:srgbClr val="FFC000"/>
                </a:solidFill>
                <a:latin typeface="Century Gothic" pitchFamily="34" charset="0"/>
              </a:rPr>
              <a:t>, </a:t>
            </a:r>
            <a:r>
              <a:rPr lang="nl-NL" sz="3600" i="1" dirty="0" smtClean="0">
                <a:solidFill>
                  <a:srgbClr val="FFFF00"/>
                </a:solidFill>
                <a:latin typeface="Century Gothic" pitchFamily="34" charset="0"/>
              </a:rPr>
              <a:t>worden</a:t>
            </a:r>
            <a:r>
              <a:rPr lang="nl-NL" sz="3600" i="1" dirty="0" smtClean="0">
                <a:solidFill>
                  <a:srgbClr val="FFC000"/>
                </a:solidFill>
                <a:latin typeface="Century Gothic" pitchFamily="34" charset="0"/>
              </a:rPr>
              <a:t> en </a:t>
            </a:r>
            <a:r>
              <a:rPr lang="nl-NL" sz="3600" i="1" dirty="0" smtClean="0">
                <a:solidFill>
                  <a:srgbClr val="FFFF00"/>
                </a:solidFill>
                <a:latin typeface="Century Gothic" pitchFamily="34" charset="0"/>
              </a:rPr>
              <a:t>zullen</a:t>
            </a:r>
            <a:r>
              <a:rPr lang="nl-NL" sz="3600" i="1" dirty="0" smtClean="0">
                <a:solidFill>
                  <a:srgbClr val="FFC000"/>
                </a:solidFill>
                <a:latin typeface="Century Gothic" pitchFamily="34" charset="0"/>
              </a:rPr>
              <a:t> behouden worden!</a:t>
            </a:r>
            <a:endParaRPr lang="nl-NL" sz="36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4237931"/>
          </a:xfrm>
          <a:solidFill>
            <a:schemeClr val="tx2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u="sng" dirty="0" smtClean="0">
                <a:solidFill>
                  <a:schemeClr val="bg1"/>
                </a:solidFill>
                <a:latin typeface="Century Gothic" pitchFamily="34" charset="0"/>
              </a:rPr>
              <a:t>Onze Geest</a:t>
            </a:r>
            <a:r>
              <a:rPr lang="nl-NL" sz="2000" dirty="0" smtClean="0">
                <a:solidFill>
                  <a:srgbClr val="FFFF00"/>
                </a:solidFill>
                <a:latin typeface="Century Gothic" pitchFamily="34" charset="0"/>
              </a:rPr>
              <a:t>         </a:t>
            </a:r>
            <a:r>
              <a:rPr lang="nl-NL" sz="2000" b="1" dirty="0" smtClean="0">
                <a:solidFill>
                  <a:srgbClr val="FF0000"/>
                </a:solidFill>
                <a:latin typeface="Century Gothic" pitchFamily="34" charset="0"/>
              </a:rPr>
              <a:t>IS</a:t>
            </a:r>
            <a:r>
              <a:rPr lang="nl-NL" sz="2000" dirty="0" smtClean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verlost                   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(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Efe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2:8-9, 1 Cor 5:5,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10:14 )  </a:t>
            </a: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u="sng" dirty="0" smtClean="0">
                <a:solidFill>
                  <a:schemeClr val="bg1"/>
                </a:solidFill>
                <a:latin typeface="Century Gothic" pitchFamily="34" charset="0"/>
              </a:rPr>
              <a:t>Onze Ziel </a:t>
            </a:r>
            <a:r>
              <a:rPr lang="nl-NL" sz="2000" dirty="0" smtClean="0">
                <a:solidFill>
                  <a:srgbClr val="FFFF00"/>
                </a:solidFill>
                <a:latin typeface="Century Gothic" pitchFamily="34" charset="0"/>
              </a:rPr>
              <a:t>   </a:t>
            </a:r>
            <a:r>
              <a:rPr lang="nl-NL" sz="2000" b="1" dirty="0" smtClean="0">
                <a:solidFill>
                  <a:srgbClr val="FF0000"/>
                </a:solidFill>
                <a:latin typeface="Century Gothic" pitchFamily="34" charset="0"/>
              </a:rPr>
              <a:t>WORD</a:t>
            </a:r>
            <a:r>
              <a:rPr lang="nl-NL" sz="2000" dirty="0" smtClean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verlost   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( Jak 1:21, 1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Petr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1:9,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10:39, Mark 8:35-36 )</a:t>
            </a:r>
            <a:r>
              <a:rPr lang="nl-NL" sz="1600" dirty="0" smtClean="0">
                <a:solidFill>
                  <a:srgbClr val="FFFF00"/>
                </a:solidFill>
                <a:latin typeface="Century Gothic" pitchFamily="34" charset="0"/>
              </a:rPr>
              <a:t> </a:t>
            </a:r>
            <a:endParaRPr lang="nl-NL" sz="15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u="sng" dirty="0" smtClean="0">
                <a:solidFill>
                  <a:schemeClr val="bg1"/>
                </a:solidFill>
                <a:latin typeface="Century Gothic" pitchFamily="34" charset="0"/>
              </a:rPr>
              <a:t>Ons Lichaam</a:t>
            </a:r>
            <a:r>
              <a:rPr lang="nl-NL" sz="20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nl-NL" sz="2000" dirty="0" smtClean="0">
                <a:solidFill>
                  <a:srgbClr val="FFFF00"/>
                </a:solidFill>
                <a:latin typeface="Century Gothic" pitchFamily="34" charset="0"/>
              </a:rPr>
              <a:t>  </a:t>
            </a:r>
            <a:r>
              <a:rPr lang="nl-NL" sz="2000" b="1" dirty="0" smtClean="0">
                <a:solidFill>
                  <a:srgbClr val="FF0000"/>
                </a:solidFill>
                <a:latin typeface="Century Gothic" pitchFamily="34" charset="0"/>
              </a:rPr>
              <a:t>Zal</a:t>
            </a:r>
            <a:r>
              <a:rPr lang="nl-NL" sz="2000" b="1" dirty="0" smtClean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verlost worden            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(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Rom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8:23,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Fil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3:21, </a:t>
            </a:r>
            <a:r>
              <a:rPr lang="nl-NL" sz="1600" i="1" dirty="0" err="1" smtClean="0">
                <a:solidFill>
                  <a:srgbClr val="FFFF00"/>
                </a:solidFill>
                <a:latin typeface="Century Gothic" pitchFamily="34" charset="0"/>
              </a:rPr>
              <a:t>Rom</a:t>
            </a:r>
            <a:r>
              <a:rPr lang="nl-NL" sz="1600" i="1" dirty="0" smtClean="0">
                <a:solidFill>
                  <a:srgbClr val="FFFF00"/>
                </a:solidFill>
                <a:latin typeface="Century Gothic" pitchFamily="34" charset="0"/>
              </a:rPr>
              <a:t> 13:11)</a:t>
            </a:r>
            <a:endParaRPr lang="nl-NL" sz="15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1700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700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7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700" i="1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nl-NL" sz="1700" i="1" dirty="0" smtClean="0">
                <a:solidFill>
                  <a:schemeClr val="bg1"/>
                </a:solidFill>
                <a:latin typeface="Century Gothic" pitchFamily="34" charset="0"/>
              </a:rPr>
              <a:t>*       1 </a:t>
            </a:r>
            <a:r>
              <a:rPr lang="nl-NL" sz="1700" i="1" dirty="0" err="1" smtClean="0">
                <a:solidFill>
                  <a:schemeClr val="bg1"/>
                </a:solidFill>
                <a:latin typeface="Century Gothic" pitchFamily="34" charset="0"/>
              </a:rPr>
              <a:t>thes</a:t>
            </a:r>
            <a:r>
              <a:rPr lang="nl-NL" sz="1700" i="1" dirty="0" smtClean="0">
                <a:solidFill>
                  <a:schemeClr val="bg1"/>
                </a:solidFill>
                <a:latin typeface="Century Gothic" pitchFamily="34" charset="0"/>
              </a:rPr>
              <a:t> 5:23, </a:t>
            </a:r>
            <a:r>
              <a:rPr lang="nl-NL" sz="1700" i="1" dirty="0" err="1" smtClean="0">
                <a:solidFill>
                  <a:schemeClr val="bg1"/>
                </a:solidFill>
                <a:latin typeface="Century Gothic" pitchFamily="34" charset="0"/>
              </a:rPr>
              <a:t>Hebr</a:t>
            </a:r>
            <a:r>
              <a:rPr lang="nl-NL" sz="1700" i="1" dirty="0" smtClean="0">
                <a:solidFill>
                  <a:schemeClr val="bg1"/>
                </a:solidFill>
                <a:latin typeface="Century Gothic" pitchFamily="34" charset="0"/>
              </a:rPr>
              <a:t> 7:25, 2 Cor 1:10, </a:t>
            </a:r>
            <a:r>
              <a:rPr lang="nl-NL" sz="1700" i="1" dirty="0" err="1" smtClean="0">
                <a:solidFill>
                  <a:schemeClr val="bg1"/>
                </a:solidFill>
                <a:latin typeface="Century Gothic" pitchFamily="34" charset="0"/>
              </a:rPr>
              <a:t>Fil</a:t>
            </a:r>
            <a:r>
              <a:rPr lang="nl-NL" sz="1700" i="1" dirty="0" smtClean="0">
                <a:solidFill>
                  <a:schemeClr val="bg1"/>
                </a:solidFill>
                <a:latin typeface="Century Gothic" pitchFamily="34" charset="0"/>
              </a:rPr>
              <a:t> 2:12-13, Lukas 9:23</a:t>
            </a:r>
            <a:endParaRPr lang="nl-NL" sz="1600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000" i="1" dirty="0" smtClean="0">
                <a:solidFill>
                  <a:srgbClr val="FFC000"/>
                </a:solidFill>
                <a:latin typeface="Century Gothic" pitchFamily="34" charset="0"/>
              </a:rPr>
              <a:t>De Opstanding </a:t>
            </a:r>
            <a:r>
              <a:rPr lang="nl-NL" sz="3200" i="1" dirty="0" smtClean="0">
                <a:solidFill>
                  <a:srgbClr val="FFC000"/>
                </a:solidFill>
                <a:latin typeface="Century Gothic" pitchFamily="34" charset="0"/>
              </a:rPr>
              <a:t>(1 Cor 15)</a:t>
            </a:r>
            <a:endParaRPr lang="nl-NL" sz="60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5112568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2000" dirty="0" smtClean="0">
                <a:solidFill>
                  <a:srgbClr val="FFFF00"/>
                </a:solidFill>
                <a:latin typeface="Century Gothic" pitchFamily="34" charset="0"/>
              </a:rPr>
              <a:t>1 </a:t>
            </a:r>
            <a:r>
              <a:rPr lang="nl-NL" sz="2000" dirty="0" err="1" smtClean="0">
                <a:solidFill>
                  <a:srgbClr val="FFFF00"/>
                </a:solidFill>
                <a:latin typeface="Century Gothic" pitchFamily="34" charset="0"/>
              </a:rPr>
              <a:t>cor</a:t>
            </a:r>
            <a:r>
              <a:rPr lang="nl-NL" sz="2000" dirty="0" smtClean="0">
                <a:solidFill>
                  <a:srgbClr val="FFFF00"/>
                </a:solidFill>
                <a:latin typeface="Century Gothic" pitchFamily="34" charset="0"/>
              </a:rPr>
              <a:t> 15:39-44  &amp;  48 - 55</a:t>
            </a: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sp>
        <p:nvSpPr>
          <p:cNvPr id="4" name="5-puntige ster 3"/>
          <p:cNvSpPr/>
          <p:nvPr/>
        </p:nvSpPr>
        <p:spPr>
          <a:xfrm>
            <a:off x="7020272" y="4869160"/>
            <a:ext cx="914400" cy="914400"/>
          </a:xfrm>
          <a:prstGeom prst="star5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FFFF00"/>
              </a:solidFill>
            </a:endParaRPr>
          </a:p>
        </p:txBody>
      </p:sp>
      <p:sp>
        <p:nvSpPr>
          <p:cNvPr id="5" name="5-puntige ster 4"/>
          <p:cNvSpPr/>
          <p:nvPr/>
        </p:nvSpPr>
        <p:spPr>
          <a:xfrm>
            <a:off x="6588224" y="1628800"/>
            <a:ext cx="1778496" cy="194421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4-puntige ster 5"/>
          <p:cNvSpPr/>
          <p:nvPr/>
        </p:nvSpPr>
        <p:spPr>
          <a:xfrm>
            <a:off x="1115616" y="5157192"/>
            <a:ext cx="1224136" cy="1274440"/>
          </a:xfrm>
          <a:prstGeom prst="star4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6-punts ster 7"/>
          <p:cNvSpPr/>
          <p:nvPr/>
        </p:nvSpPr>
        <p:spPr>
          <a:xfrm>
            <a:off x="4716016" y="5373216"/>
            <a:ext cx="432048" cy="482352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 descr="1-Cor-1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996952"/>
            <a:ext cx="4752528" cy="198140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400" i="1" dirty="0" smtClean="0">
                <a:solidFill>
                  <a:srgbClr val="FFC000"/>
                </a:solidFill>
                <a:latin typeface="Century Gothic" pitchFamily="34" charset="0"/>
              </a:rPr>
              <a:t>Het Oordeel.</a:t>
            </a:r>
            <a:endParaRPr lang="nl-NL" sz="54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nl-NL" sz="2000" b="1" i="1" dirty="0" smtClean="0">
                <a:solidFill>
                  <a:schemeClr val="bg1"/>
                </a:solidFill>
                <a:latin typeface="Century Gothic" pitchFamily="34" charset="0"/>
              </a:rPr>
              <a:t>De </a:t>
            </a:r>
            <a:r>
              <a:rPr lang="nl-NL" sz="2000" b="1" i="1" dirty="0" smtClean="0">
                <a:solidFill>
                  <a:schemeClr val="bg1"/>
                </a:solidFill>
                <a:latin typeface="Century Gothic" pitchFamily="34" charset="0"/>
              </a:rPr>
              <a:t>Grote Witte Troon</a:t>
            </a:r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Oordeel over de Ongelovigen   (</a:t>
            </a:r>
            <a:r>
              <a:rPr lang="nl-NL" sz="2000" i="1" dirty="0" err="1" smtClean="0">
                <a:solidFill>
                  <a:srgbClr val="FFFF00"/>
                </a:solidFill>
                <a:latin typeface="Century Gothic" pitchFamily="34" charset="0"/>
              </a:rPr>
              <a:t>Opb</a:t>
            </a: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 20:11-15)</a:t>
            </a: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pic>
        <p:nvPicPr>
          <p:cNvPr id="5" name="Afbeelding 4" descr="2b21b039d3d7d4e0a0a05daf5b1653f9.1000x625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564904"/>
            <a:ext cx="8136904" cy="339756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4900" i="1" dirty="0" smtClean="0">
                <a:solidFill>
                  <a:srgbClr val="FFC000"/>
                </a:solidFill>
                <a:latin typeface="Century Gothic" pitchFamily="34" charset="0"/>
              </a:rPr>
              <a:t>De Rechterstoel van Christus </a:t>
            </a:r>
            <a:r>
              <a:rPr lang="nl-NL" sz="2800" dirty="0" smtClean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nl-NL" sz="2800" i="1" dirty="0" smtClean="0">
                <a:solidFill>
                  <a:srgbClr val="FFC000"/>
                </a:solidFill>
                <a:latin typeface="Century Gothic" pitchFamily="34" charset="0"/>
              </a:rPr>
              <a:t>(Oordeel over de gelovigen )</a:t>
            </a:r>
            <a:endParaRPr lang="nl-NL" sz="54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Rom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 14:10–13,  2 Cor 5 : 8 –11 / Pred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iker 12:14</a:t>
            </a:r>
            <a:endParaRPr lang="nl-NL" sz="18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1800" i="1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Kol 3:24-25</a:t>
            </a:r>
          </a:p>
          <a:p>
            <a:endParaRPr lang="nl-NL" dirty="0"/>
          </a:p>
        </p:txBody>
      </p:sp>
      <p:pic>
        <p:nvPicPr>
          <p:cNvPr id="5" name="Afbeelding 4" descr="abwasNT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688918"/>
            <a:ext cx="6381328" cy="339019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6000" i="1" dirty="0" smtClean="0">
                <a:solidFill>
                  <a:srgbClr val="FFC000"/>
                </a:solidFill>
                <a:latin typeface="Century Gothic" pitchFamily="34" charset="0"/>
              </a:rPr>
              <a:t>Situaties in ons dagelijks Leven.</a:t>
            </a:r>
            <a:endParaRPr lang="nl-NL" sz="60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1 </a:t>
            </a:r>
            <a:r>
              <a:rPr lang="nl-NL" sz="1800" i="1" dirty="0" err="1">
                <a:solidFill>
                  <a:srgbClr val="FFFF00"/>
                </a:solidFill>
                <a:latin typeface="Century Gothic" pitchFamily="34" charset="0"/>
              </a:rPr>
              <a:t>P</a:t>
            </a:r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etrus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  2:18-25, 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1 </a:t>
            </a:r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Petrus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 3:9  </a:t>
            </a:r>
            <a:r>
              <a:rPr lang="nl-NL" sz="1800" dirty="0" smtClean="0">
                <a:solidFill>
                  <a:srgbClr val="FF0000"/>
                </a:solidFill>
                <a:latin typeface="Century Gothic" pitchFamily="34" charset="0"/>
              </a:rPr>
              <a:t>(Ten onrechte lijden)</a:t>
            </a:r>
          </a:p>
          <a:p>
            <a:pPr>
              <a:buNone/>
            </a:pPr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Matthe</a:t>
            </a:r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üs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 5 : 45-46     </a:t>
            </a:r>
            <a:r>
              <a:rPr lang="nl-NL" sz="1800" dirty="0" smtClean="0">
                <a:solidFill>
                  <a:srgbClr val="FF0000"/>
                </a:solidFill>
                <a:latin typeface="Century Gothic" pitchFamily="34" charset="0"/>
              </a:rPr>
              <a:t>(Vergeving….de omgekeerde wereld)</a:t>
            </a:r>
          </a:p>
          <a:p>
            <a:pPr>
              <a:buNone/>
            </a:pPr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Mattheüs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  6   </a:t>
            </a:r>
            <a:r>
              <a:rPr lang="nl-NL" sz="1800" dirty="0" smtClean="0">
                <a:solidFill>
                  <a:srgbClr val="FF0000"/>
                </a:solidFill>
                <a:latin typeface="Century Gothic" pitchFamily="34" charset="0"/>
              </a:rPr>
              <a:t>(Motief in Geven, Bidden , Vasten)</a:t>
            </a:r>
          </a:p>
          <a:p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Mattheüs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 12:36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  </a:t>
            </a:r>
            <a:r>
              <a:rPr lang="nl-NL" sz="1800" dirty="0" smtClean="0">
                <a:solidFill>
                  <a:srgbClr val="FF0000"/>
                </a:solidFill>
                <a:latin typeface="Century Gothic" pitchFamily="34" charset="0"/>
              </a:rPr>
              <a:t>(Ons Spreken)</a:t>
            </a:r>
          </a:p>
          <a:p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pic>
        <p:nvPicPr>
          <p:cNvPr id="4" name="Afbeelding 3" descr="imag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4293096"/>
            <a:ext cx="2520280" cy="221932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 smtClean="0">
                <a:solidFill>
                  <a:srgbClr val="FFC000"/>
                </a:solidFill>
                <a:latin typeface="Century Gothic" pitchFamily="34" charset="0"/>
              </a:rPr>
              <a:t>Heerlijkheids Loon.. </a:t>
            </a:r>
            <a:endParaRPr lang="nl-NL" sz="48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tx2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err="1" smtClean="0">
                <a:solidFill>
                  <a:srgbClr val="FFFF00"/>
                </a:solidFill>
                <a:latin typeface="Century Gothic" pitchFamily="34" charset="0"/>
              </a:rPr>
              <a:t>Math</a:t>
            </a:r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 5:12, 46, 6:1   ( Houding van het hart, vervolging)</a:t>
            </a:r>
          </a:p>
          <a:p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i="1" dirty="0" smtClean="0">
                <a:solidFill>
                  <a:srgbClr val="FFFF00"/>
                </a:solidFill>
                <a:latin typeface="Century Gothic" pitchFamily="34" charset="0"/>
              </a:rPr>
              <a:t>1 Cor 3: 8 -15            (motieven, trouw, in liefde, eer van God)</a:t>
            </a:r>
          </a:p>
          <a:p>
            <a:pPr>
              <a:buNone/>
            </a:pPr>
            <a:r>
              <a:rPr lang="nl-NL" sz="1400" i="1" dirty="0" smtClean="0">
                <a:solidFill>
                  <a:schemeClr val="bg1"/>
                </a:solidFill>
                <a:latin typeface="Century Gothic" pitchFamily="34" charset="0"/>
              </a:rPr>
              <a:t>(Mark 8:36, </a:t>
            </a:r>
            <a:r>
              <a:rPr lang="nl-NL" sz="1400" i="1" dirty="0" err="1" smtClean="0">
                <a:solidFill>
                  <a:schemeClr val="bg1"/>
                </a:solidFill>
                <a:latin typeface="Century Gothic" pitchFamily="34" charset="0"/>
              </a:rPr>
              <a:t>Mattheüs</a:t>
            </a:r>
            <a:r>
              <a:rPr lang="nl-NL" sz="1400" i="1" dirty="0" smtClean="0">
                <a:solidFill>
                  <a:schemeClr val="bg1"/>
                </a:solidFill>
                <a:latin typeface="Century Gothic" pitchFamily="34" charset="0"/>
              </a:rPr>
              <a:t> 16:26      </a:t>
            </a:r>
            <a:r>
              <a:rPr lang="nl-NL" sz="1400" i="1" dirty="0" err="1" smtClean="0">
                <a:solidFill>
                  <a:schemeClr val="bg1"/>
                </a:solidFill>
                <a:latin typeface="Century Gothic" pitchFamily="34" charset="0"/>
              </a:rPr>
              <a:t>Zemioo</a:t>
            </a:r>
            <a:r>
              <a:rPr lang="nl-NL" sz="1400" i="1" dirty="0" smtClean="0">
                <a:solidFill>
                  <a:schemeClr val="bg1"/>
                </a:solidFill>
                <a:latin typeface="Century Gothic" pitchFamily="34" charset="0"/>
              </a:rPr>
              <a:t>=schade)</a:t>
            </a:r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pPr>
              <a:buNone/>
            </a:pPr>
            <a:endParaRPr lang="nl-NL" sz="18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10:35 (vrijmoedigheid)</a:t>
            </a:r>
          </a:p>
          <a:p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11: 26  (Wow die Mozes!) </a:t>
            </a:r>
          </a:p>
          <a:p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Hebr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11:35 (lijden)</a:t>
            </a:r>
          </a:p>
          <a:p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Opb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11:18 , </a:t>
            </a:r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Opb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22:12</a:t>
            </a:r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2 Cor 4:17  (</a:t>
            </a:r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tjing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tjing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!!)</a:t>
            </a:r>
            <a:endParaRPr lang="nl-NL" sz="1800" dirty="0">
              <a:solidFill>
                <a:srgbClr val="FFFF00"/>
              </a:solidFill>
              <a:latin typeface="Century Gothic" pitchFamily="34" charset="0"/>
            </a:endParaRPr>
          </a:p>
          <a:p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1 Cor 9:24-27 &amp;  </a:t>
            </a:r>
            <a:r>
              <a:rPr lang="nl-NL" sz="1800" dirty="0" err="1" smtClean="0">
                <a:solidFill>
                  <a:srgbClr val="FFFF00"/>
                </a:solidFill>
                <a:latin typeface="Century Gothic" pitchFamily="34" charset="0"/>
              </a:rPr>
              <a:t>Fil</a:t>
            </a:r>
            <a:r>
              <a:rPr lang="nl-NL" sz="1800" dirty="0" smtClean="0">
                <a:solidFill>
                  <a:srgbClr val="FFFF00"/>
                </a:solidFill>
                <a:latin typeface="Century Gothic" pitchFamily="34" charset="0"/>
              </a:rPr>
              <a:t> 3:9-15</a:t>
            </a:r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  <a:p>
            <a:endParaRPr lang="nl-NL" sz="2000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pic>
        <p:nvPicPr>
          <p:cNvPr id="5" name="Afbeelding 4" descr="Gold_and_Red_Crown_PNG_Clipart_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356992"/>
            <a:ext cx="3217540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400" i="1" dirty="0" smtClean="0">
                <a:solidFill>
                  <a:srgbClr val="FFC000"/>
                </a:solidFill>
                <a:latin typeface="Century Gothic" pitchFamily="34" charset="0"/>
              </a:rPr>
              <a:t>De Kronen</a:t>
            </a:r>
            <a:endParaRPr lang="nl-NL" sz="5400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997152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Kroon der Gerechtigheid       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( 2 Tim 4:8, </a:t>
            </a:r>
            <a:r>
              <a:rPr lang="nl-NL" sz="1600" i="1" dirty="0" err="1" smtClean="0">
                <a:solidFill>
                  <a:schemeClr val="bg1"/>
                </a:solidFill>
                <a:latin typeface="Century Gothic" pitchFamily="34" charset="0"/>
              </a:rPr>
              <a:t>Opb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 3:11)</a:t>
            </a:r>
            <a:b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nl-NL" sz="1600" i="1" dirty="0" smtClean="0">
                <a:solidFill>
                  <a:srgbClr val="FF0000"/>
                </a:solidFill>
                <a:latin typeface="Century Gothic" pitchFamily="34" charset="0"/>
              </a:rPr>
              <a:t>Verkregen door Volharding</a:t>
            </a: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Kroon des Levens                     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(Jak 1:12, </a:t>
            </a:r>
            <a:r>
              <a:rPr lang="nl-NL" sz="1600" i="1" dirty="0" err="1" smtClean="0">
                <a:solidFill>
                  <a:schemeClr val="bg1"/>
                </a:solidFill>
                <a:latin typeface="Century Gothic" pitchFamily="34" charset="0"/>
              </a:rPr>
              <a:t>Opb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 2:10)</a:t>
            </a:r>
            <a:b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nl-NL" sz="1600" i="1" dirty="0" smtClean="0">
                <a:solidFill>
                  <a:srgbClr val="FF0000"/>
                </a:solidFill>
                <a:latin typeface="Century Gothic" pitchFamily="34" charset="0"/>
              </a:rPr>
              <a:t>Verkregen door opofferende Liefde</a:t>
            </a: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Kroon der Heerlijkheid             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( 1 </a:t>
            </a:r>
            <a:r>
              <a:rPr lang="nl-NL" sz="1600" i="1" dirty="0" err="1" smtClean="0">
                <a:solidFill>
                  <a:schemeClr val="bg1"/>
                </a:solidFill>
                <a:latin typeface="Century Gothic" pitchFamily="34" charset="0"/>
              </a:rPr>
              <a:t>Petr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 5:4)</a:t>
            </a:r>
            <a:b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nl-NL" sz="1600" i="1" dirty="0" smtClean="0">
                <a:solidFill>
                  <a:srgbClr val="FF0000"/>
                </a:solidFill>
                <a:latin typeface="Century Gothic" pitchFamily="34" charset="0"/>
              </a:rPr>
              <a:t>Verkregen door Lijden en Verdrukking heen</a:t>
            </a:r>
            <a:endParaRPr lang="nl-NL" sz="20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Kroon van Verheuging en Blijdschap     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(1 </a:t>
            </a:r>
            <a:r>
              <a:rPr lang="nl-NL" sz="1600" i="1" dirty="0" err="1" smtClean="0">
                <a:solidFill>
                  <a:schemeClr val="bg1"/>
                </a:solidFill>
                <a:latin typeface="Century Gothic" pitchFamily="34" charset="0"/>
              </a:rPr>
              <a:t>thes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 2:19, </a:t>
            </a:r>
            <a:r>
              <a:rPr lang="nl-NL" sz="1600" i="1" dirty="0" err="1" smtClean="0">
                <a:solidFill>
                  <a:schemeClr val="bg1"/>
                </a:solidFill>
                <a:latin typeface="Century Gothic" pitchFamily="34" charset="0"/>
              </a:rPr>
              <a:t>Fil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 4:2)</a:t>
            </a:r>
            <a:b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nl-NL" sz="1600" i="1" dirty="0" smtClean="0">
                <a:solidFill>
                  <a:srgbClr val="FF0000"/>
                </a:solidFill>
                <a:latin typeface="Century Gothic" pitchFamily="34" charset="0"/>
              </a:rPr>
              <a:t>Verkregen in het redden en zegenen van anderen</a:t>
            </a:r>
          </a:p>
          <a:p>
            <a:pPr marL="514350" indent="-514350">
              <a:buFont typeface="+mj-lt"/>
              <a:buAutoNum type="arabicPeriod"/>
            </a:pPr>
            <a:endParaRPr lang="nl-NL" sz="1600" i="1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sz="2000" i="1" dirty="0" smtClean="0">
                <a:solidFill>
                  <a:srgbClr val="FFFF00"/>
                </a:solidFill>
                <a:latin typeface="Century Gothic" pitchFamily="34" charset="0"/>
              </a:rPr>
              <a:t>De Kroon van Eer                                                    </a:t>
            </a:r>
            <a: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  <a:t>( 1 Cor 9:24)</a:t>
            </a:r>
            <a:br>
              <a:rPr lang="nl-NL" sz="1600" i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nl-NL" sz="1600" i="1" dirty="0" smtClean="0">
                <a:solidFill>
                  <a:srgbClr val="FF0000"/>
                </a:solidFill>
                <a:latin typeface="Century Gothic" pitchFamily="34" charset="0"/>
              </a:rPr>
              <a:t>Verkregen door heiligheid en Trouw</a:t>
            </a:r>
            <a:endParaRPr lang="nl-NL" sz="2800" i="1" dirty="0" smtClean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sz="2000" i="1" dirty="0">
              <a:solidFill>
                <a:srgbClr val="FFFF00"/>
              </a:solidFill>
              <a:latin typeface="Century Gothic" pitchFamily="34" charset="0"/>
            </a:endParaRPr>
          </a:p>
        </p:txBody>
      </p:sp>
      <p:pic>
        <p:nvPicPr>
          <p:cNvPr id="4" name="Afbeelding 3" descr="prince-crow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5640" y="0"/>
            <a:ext cx="2118360" cy="21061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Afbeelding 4" descr="prince-crow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18360" cy="210616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422</Words>
  <Application>Microsoft Office PowerPoint</Application>
  <PresentationFormat>Diavoorstelling (4:3)</PresentationFormat>
  <Paragraphs>112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Office-thema</vt:lpstr>
      <vt:lpstr>Redding, Loon &amp; Kroon</vt:lpstr>
      <vt:lpstr>Wat een grote Verlossing (extern)</vt:lpstr>
      <vt:lpstr>Het Zonde-probleem volledig Opgelost!</vt:lpstr>
      <vt:lpstr>#3  voudige Verlossing We zijn, worden en zullen behouden worden!</vt:lpstr>
      <vt:lpstr>De Opstanding (1 Cor 15)</vt:lpstr>
      <vt:lpstr>Het Oordeel.</vt:lpstr>
      <vt:lpstr>De Rechterstoel van Christus  (Oordeel over de gelovigen )</vt:lpstr>
      <vt:lpstr>Situaties in ons dagelijks Leven.</vt:lpstr>
      <vt:lpstr>Heerlijkheids Loon.. </vt:lpstr>
      <vt:lpstr>De Kronen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Redding, Loon &amp; Kroon</dc:title>
  <dc:creator>Peter &amp; Remona</dc:creator>
  <cp:lastModifiedBy>Peter &amp; Remona</cp:lastModifiedBy>
  <cp:revision>34</cp:revision>
  <dcterms:created xsi:type="dcterms:W3CDTF">2015-10-06T08:24:56Z</dcterms:created>
  <dcterms:modified xsi:type="dcterms:W3CDTF">2015-10-06T16:04:12Z</dcterms:modified>
</cp:coreProperties>
</file>